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League Spartan" charset="1" panose="00000800000000000000"/>
      <p:regular r:id="rId20"/>
    </p:embeddedFont>
    <p:embeddedFont>
      <p:font typeface="Poppins Bold" charset="1" panose="00000800000000000000"/>
      <p:regular r:id="rId21"/>
    </p:embeddedFont>
    <p:embeddedFont>
      <p:font typeface="Codec Pro Bold" charset="1" panose="000006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394360" y="-1279529"/>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4"/>
            <a:stretch>
              <a:fillRect l="0" t="0" r="0" b="0"/>
            </a:stretch>
          </a:blipFill>
        </p:spPr>
      </p:sp>
      <p:sp>
        <p:nvSpPr>
          <p:cNvPr name="TextBox 5" id="5"/>
          <p:cNvSpPr txBox="true"/>
          <p:nvPr/>
        </p:nvSpPr>
        <p:spPr>
          <a:xfrm rot="0">
            <a:off x="2942978" y="3622668"/>
            <a:ext cx="8529915" cy="1400491"/>
          </a:xfrm>
          <a:prstGeom prst="rect">
            <a:avLst/>
          </a:prstGeom>
        </p:spPr>
        <p:txBody>
          <a:bodyPr anchor="t" rtlCol="false" tIns="0" lIns="0" bIns="0" rIns="0">
            <a:spAutoFit/>
          </a:bodyPr>
          <a:lstStyle/>
          <a:p>
            <a:pPr algn="l">
              <a:lnSpc>
                <a:spcPts val="10341"/>
              </a:lnSpc>
            </a:pPr>
            <a:r>
              <a:rPr lang="en-US" sz="11120">
                <a:solidFill>
                  <a:srgbClr val="05F8DD"/>
                </a:solidFill>
                <a:latin typeface="League Spartan"/>
                <a:ea typeface="League Spartan"/>
                <a:cs typeface="League Spartan"/>
                <a:sym typeface="League Spartan"/>
              </a:rPr>
              <a:t>TEAM ETA</a:t>
            </a:r>
          </a:p>
        </p:txBody>
      </p:sp>
      <p:sp>
        <p:nvSpPr>
          <p:cNvPr name="TextBox 6" id="6"/>
          <p:cNvSpPr txBox="true"/>
          <p:nvPr/>
        </p:nvSpPr>
        <p:spPr>
          <a:xfrm rot="0">
            <a:off x="3106320" y="5406256"/>
            <a:ext cx="14152980" cy="986490"/>
          </a:xfrm>
          <a:prstGeom prst="rect">
            <a:avLst/>
          </a:prstGeom>
        </p:spPr>
        <p:txBody>
          <a:bodyPr anchor="t" rtlCol="false" tIns="0" lIns="0" bIns="0" rIns="0">
            <a:spAutoFit/>
          </a:bodyPr>
          <a:lstStyle/>
          <a:p>
            <a:pPr algn="l">
              <a:lnSpc>
                <a:spcPts val="7576"/>
              </a:lnSpc>
              <a:spcBef>
                <a:spcPct val="0"/>
              </a:spcBef>
            </a:pPr>
            <a:r>
              <a:rPr lang="en-US" sz="5411">
                <a:solidFill>
                  <a:srgbClr val="6CE5E8"/>
                </a:solidFill>
                <a:latin typeface="Poppins Bold"/>
                <a:ea typeface="Poppins Bold"/>
                <a:cs typeface="Poppins Bold"/>
                <a:sym typeface="Poppins Bold"/>
              </a:rPr>
              <a:t>PROJECT TITLE: US ELECTION 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6879" y="409815"/>
            <a:ext cx="17819237" cy="9490246"/>
          </a:xfrm>
          <a:custGeom>
            <a:avLst/>
            <a:gdLst/>
            <a:ahLst/>
            <a:cxnLst/>
            <a:rect r="r" b="b" t="t" l="l"/>
            <a:pathLst>
              <a:path h="9490246" w="17819237">
                <a:moveTo>
                  <a:pt x="0" y="0"/>
                </a:moveTo>
                <a:lnTo>
                  <a:pt x="17819237" y="0"/>
                </a:lnTo>
                <a:lnTo>
                  <a:pt x="17819237" y="9490246"/>
                </a:lnTo>
                <a:lnTo>
                  <a:pt x="0" y="9490246"/>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E022B"/>
        </a:solidFill>
      </p:bgPr>
    </p:bg>
    <p:spTree>
      <p:nvGrpSpPr>
        <p:cNvPr id="1" name=""/>
        <p:cNvGrpSpPr/>
        <p:nvPr/>
      </p:nvGrpSpPr>
      <p:grpSpPr>
        <a:xfrm>
          <a:off x="0" y="0"/>
          <a:ext cx="0" cy="0"/>
          <a:chOff x="0" y="0"/>
          <a:chExt cx="0" cy="0"/>
        </a:xfrm>
      </p:grpSpPr>
      <p:sp>
        <p:nvSpPr>
          <p:cNvPr name="Freeform 2" id="2"/>
          <p:cNvSpPr/>
          <p:nvPr/>
        </p:nvSpPr>
        <p:spPr>
          <a:xfrm flipH="false" flipV="false" rot="0">
            <a:off x="285582" y="3135427"/>
            <a:ext cx="17710707" cy="5371128"/>
          </a:xfrm>
          <a:custGeom>
            <a:avLst/>
            <a:gdLst/>
            <a:ahLst/>
            <a:cxnLst/>
            <a:rect r="r" b="b" t="t" l="l"/>
            <a:pathLst>
              <a:path h="5371128" w="17710707">
                <a:moveTo>
                  <a:pt x="0" y="0"/>
                </a:moveTo>
                <a:lnTo>
                  <a:pt x="17710708" y="0"/>
                </a:lnTo>
                <a:lnTo>
                  <a:pt x="17710708" y="5371128"/>
                </a:lnTo>
                <a:lnTo>
                  <a:pt x="0" y="5371128"/>
                </a:lnTo>
                <a:lnTo>
                  <a:pt x="0" y="0"/>
                </a:lnTo>
                <a:close/>
              </a:path>
            </a:pathLst>
          </a:custGeom>
          <a:blipFill>
            <a:blip r:embed="rId2"/>
            <a:stretch>
              <a:fillRect l="-4925" t="0" r="-4925" b="0"/>
            </a:stretch>
          </a:blipFill>
        </p:spPr>
      </p:sp>
      <p:sp>
        <p:nvSpPr>
          <p:cNvPr name="TextBox 3" id="3"/>
          <p:cNvSpPr txBox="true"/>
          <p:nvPr/>
        </p:nvSpPr>
        <p:spPr>
          <a:xfrm rot="0">
            <a:off x="4168072" y="-187384"/>
            <a:ext cx="9263757" cy="2060694"/>
          </a:xfrm>
          <a:prstGeom prst="rect">
            <a:avLst/>
          </a:prstGeom>
        </p:spPr>
        <p:txBody>
          <a:bodyPr anchor="t" rtlCol="false" tIns="0" lIns="0" bIns="0" rIns="0">
            <a:spAutoFit/>
          </a:bodyPr>
          <a:lstStyle/>
          <a:p>
            <a:pPr algn="ctr">
              <a:lnSpc>
                <a:spcPts val="15568"/>
              </a:lnSpc>
              <a:spcBef>
                <a:spcPct val="0"/>
              </a:spcBef>
            </a:pPr>
            <a:r>
              <a:rPr lang="en-US" sz="11120">
                <a:solidFill>
                  <a:srgbClr val="FFFFFF"/>
                </a:solidFill>
                <a:latin typeface="Codec Pro Bold"/>
                <a:ea typeface="Codec Pro Bold"/>
                <a:cs typeface="Codec Pro Bold"/>
                <a:sym typeface="Codec Pro Bold"/>
              </a:rPr>
              <a:t>DEPLOYMENT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3946389" y="142876"/>
            <a:ext cx="9363075" cy="2060694"/>
          </a:xfrm>
          <a:prstGeom prst="rect">
            <a:avLst/>
          </a:prstGeom>
        </p:spPr>
        <p:txBody>
          <a:bodyPr anchor="t" rtlCol="false" tIns="0" lIns="0" bIns="0" rIns="0">
            <a:spAutoFit/>
          </a:bodyPr>
          <a:lstStyle/>
          <a:p>
            <a:pPr algn="ctr">
              <a:lnSpc>
                <a:spcPts val="15568"/>
              </a:lnSpc>
              <a:spcBef>
                <a:spcPct val="0"/>
              </a:spcBef>
            </a:pPr>
            <a:r>
              <a:rPr lang="en-US" sz="11120">
                <a:solidFill>
                  <a:srgbClr val="FFFFFF"/>
                </a:solidFill>
                <a:latin typeface="Codec Pro Bold"/>
                <a:ea typeface="Codec Pro Bold"/>
                <a:cs typeface="Codec Pro Bold"/>
                <a:sym typeface="Codec Pro Bold"/>
              </a:rPr>
              <a:t>CONCLUSION</a:t>
            </a:r>
          </a:p>
        </p:txBody>
      </p:sp>
      <p:sp>
        <p:nvSpPr>
          <p:cNvPr name="TextBox 3" id="3"/>
          <p:cNvSpPr txBox="true"/>
          <p:nvPr/>
        </p:nvSpPr>
        <p:spPr>
          <a:xfrm rot="0">
            <a:off x="784502" y="2852008"/>
            <a:ext cx="16718997" cy="5922922"/>
          </a:xfrm>
          <a:prstGeom prst="rect">
            <a:avLst/>
          </a:prstGeom>
        </p:spPr>
        <p:txBody>
          <a:bodyPr anchor="t" rtlCol="false" tIns="0" lIns="0" bIns="0" rIns="0">
            <a:spAutoFit/>
          </a:bodyPr>
          <a:lstStyle/>
          <a:p>
            <a:pPr algn="l">
              <a:lnSpc>
                <a:spcPts val="5865"/>
              </a:lnSpc>
              <a:spcBef>
                <a:spcPct val="0"/>
              </a:spcBef>
            </a:pPr>
            <a:r>
              <a:rPr lang="en-US" sz="4189">
                <a:solidFill>
                  <a:srgbClr val="FFFFFF"/>
                </a:solidFill>
                <a:latin typeface="Codec Pro Bold"/>
                <a:ea typeface="Codec Pro Bold"/>
                <a:cs typeface="Codec Pro Bold"/>
                <a:sym typeface="Codec Pro Bold"/>
              </a:rPr>
              <a:t>In conclusion, this report highlights the application of machine learning techniques in predicting political party affiliations based on socio-economic and demographic factors. The ensemble model, comprising decision trees, random forests, and XGBoost classifiers, demonstrated robust performance in predicting party affiliations across states. The use of accurate data preprocessing, feature selection, and model evaluation ensures that the predictions are grounded in data-driven insights.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2526074" y="280496"/>
            <a:ext cx="12341325" cy="2060694"/>
          </a:xfrm>
          <a:prstGeom prst="rect">
            <a:avLst/>
          </a:prstGeom>
        </p:spPr>
        <p:txBody>
          <a:bodyPr anchor="t" rtlCol="false" tIns="0" lIns="0" bIns="0" rIns="0">
            <a:spAutoFit/>
          </a:bodyPr>
          <a:lstStyle/>
          <a:p>
            <a:pPr algn="ctr">
              <a:lnSpc>
                <a:spcPts val="15568"/>
              </a:lnSpc>
              <a:spcBef>
                <a:spcPct val="0"/>
              </a:spcBef>
            </a:pPr>
            <a:r>
              <a:rPr lang="en-US" sz="11120">
                <a:solidFill>
                  <a:srgbClr val="FFFFFF"/>
                </a:solidFill>
                <a:latin typeface="Codec Pro Bold"/>
                <a:ea typeface="Codec Pro Bold"/>
                <a:cs typeface="Codec Pro Bold"/>
                <a:sym typeface="Codec Pro Bold"/>
              </a:rPr>
              <a:t>FUTURE ANALYSIS</a:t>
            </a:r>
          </a:p>
        </p:txBody>
      </p:sp>
      <p:sp>
        <p:nvSpPr>
          <p:cNvPr name="TextBox 3" id="3"/>
          <p:cNvSpPr txBox="true"/>
          <p:nvPr/>
        </p:nvSpPr>
        <p:spPr>
          <a:xfrm rot="0">
            <a:off x="358565" y="2188790"/>
            <a:ext cx="16900735" cy="6731804"/>
          </a:xfrm>
          <a:prstGeom prst="rect">
            <a:avLst/>
          </a:prstGeom>
        </p:spPr>
        <p:txBody>
          <a:bodyPr anchor="t" rtlCol="false" tIns="0" lIns="0" bIns="0" rIns="0">
            <a:spAutoFit/>
          </a:bodyPr>
          <a:lstStyle/>
          <a:p>
            <a:pPr algn="ctr">
              <a:lnSpc>
                <a:spcPts val="5905"/>
              </a:lnSpc>
            </a:pPr>
          </a:p>
          <a:p>
            <a:pPr algn="l">
              <a:lnSpc>
                <a:spcPts val="5905"/>
              </a:lnSpc>
            </a:pPr>
            <a:r>
              <a:rPr lang="en-US" sz="4218">
                <a:solidFill>
                  <a:srgbClr val="05F8DD"/>
                </a:solidFill>
                <a:latin typeface="Codec Pro Bold"/>
                <a:ea typeface="Codec Pro Bold"/>
                <a:cs typeface="Codec Pro Bold"/>
                <a:sym typeface="Codec Pro Bold"/>
              </a:rPr>
              <a:t>● Feature Expansion:</a:t>
            </a:r>
            <a:r>
              <a:rPr lang="en-US" sz="4218">
                <a:solidFill>
                  <a:srgbClr val="FFFFFF"/>
                </a:solidFill>
                <a:latin typeface="Codec Pro Bold"/>
                <a:ea typeface="Codec Pro Bold"/>
                <a:cs typeface="Codec Pro Bold"/>
                <a:sym typeface="Codec Pro Bold"/>
              </a:rPr>
              <a:t> Consider incorporating additional socio-economic and demographic variables that may influence political outcomes. </a:t>
            </a:r>
          </a:p>
          <a:p>
            <a:pPr algn="l">
              <a:lnSpc>
                <a:spcPts val="5905"/>
              </a:lnSpc>
            </a:pPr>
            <a:r>
              <a:rPr lang="en-US" sz="4218">
                <a:solidFill>
                  <a:srgbClr val="05F8DD"/>
                </a:solidFill>
                <a:latin typeface="Codec Pro Bold"/>
                <a:ea typeface="Codec Pro Bold"/>
                <a:cs typeface="Codec Pro Bold"/>
                <a:sym typeface="Codec Pro Bold"/>
              </a:rPr>
              <a:t>● Model Tuning:</a:t>
            </a:r>
            <a:r>
              <a:rPr lang="en-US" sz="4218">
                <a:solidFill>
                  <a:srgbClr val="FFFFFF"/>
                </a:solidFill>
                <a:latin typeface="Codec Pro Bold"/>
                <a:ea typeface="Codec Pro Bold"/>
                <a:cs typeface="Codec Pro Bold"/>
                <a:sym typeface="Codec Pro Bold"/>
              </a:rPr>
              <a:t> Optimize model parameters to improve accuracy and generalizability.</a:t>
            </a:r>
          </a:p>
          <a:p>
            <a:pPr algn="l">
              <a:lnSpc>
                <a:spcPts val="5905"/>
              </a:lnSpc>
              <a:spcBef>
                <a:spcPct val="0"/>
              </a:spcBef>
            </a:pPr>
            <a:r>
              <a:rPr lang="en-US" sz="4218">
                <a:solidFill>
                  <a:srgbClr val="05F8DD"/>
                </a:solidFill>
                <a:latin typeface="Codec Pro Bold"/>
                <a:ea typeface="Codec Pro Bold"/>
                <a:cs typeface="Codec Pro Bold"/>
                <a:sym typeface="Codec Pro Bold"/>
              </a:rPr>
              <a:t> ● Real-Time Data Integration:</a:t>
            </a:r>
            <a:r>
              <a:rPr lang="en-US" sz="4218">
                <a:solidFill>
                  <a:srgbClr val="FFFFFF"/>
                </a:solidFill>
                <a:latin typeface="Codec Pro Bold"/>
                <a:ea typeface="Codec Pro Bold"/>
                <a:cs typeface="Codec Pro Bold"/>
                <a:sym typeface="Codec Pro Bold"/>
              </a:rPr>
              <a:t> Integrate real-time data feeds to enhance model responsiveness and adaptability to dynamic political landscapes.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E022B"/>
        </a:solidFill>
      </p:bgPr>
    </p:bg>
    <p:spTree>
      <p:nvGrpSpPr>
        <p:cNvPr id="1" name=""/>
        <p:cNvGrpSpPr/>
        <p:nvPr/>
      </p:nvGrpSpPr>
      <p:grpSpPr>
        <a:xfrm>
          <a:off x="0" y="0"/>
          <a:ext cx="0" cy="0"/>
          <a:chOff x="0" y="0"/>
          <a:chExt cx="0" cy="0"/>
        </a:xfrm>
      </p:grpSpPr>
      <p:sp>
        <p:nvSpPr>
          <p:cNvPr name="TextBox 2" id="2"/>
          <p:cNvSpPr txBox="true"/>
          <p:nvPr/>
        </p:nvSpPr>
        <p:spPr>
          <a:xfrm rot="0">
            <a:off x="2001408" y="2347714"/>
            <a:ext cx="14330097" cy="3640395"/>
          </a:xfrm>
          <a:prstGeom prst="rect">
            <a:avLst/>
          </a:prstGeom>
        </p:spPr>
        <p:txBody>
          <a:bodyPr anchor="t" rtlCol="false" tIns="0" lIns="0" bIns="0" rIns="0">
            <a:spAutoFit/>
          </a:bodyPr>
          <a:lstStyle/>
          <a:p>
            <a:pPr algn="ctr">
              <a:lnSpc>
                <a:spcPts val="27406"/>
              </a:lnSpc>
              <a:spcBef>
                <a:spcPct val="0"/>
              </a:spcBef>
            </a:pPr>
            <a:r>
              <a:rPr lang="en-US" sz="19575">
                <a:solidFill>
                  <a:srgbClr val="FFFFFF"/>
                </a:solidFill>
                <a:latin typeface="Codec Pro Bold"/>
                <a:ea typeface="Codec Pro Bold"/>
                <a:cs typeface="Codec Pro Bold"/>
                <a:sym typeface="Codec Pr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TextBox 5" id="5"/>
          <p:cNvSpPr txBox="true"/>
          <p:nvPr/>
        </p:nvSpPr>
        <p:spPr>
          <a:xfrm rot="0">
            <a:off x="543758" y="649375"/>
            <a:ext cx="11002388" cy="1562416"/>
          </a:xfrm>
          <a:prstGeom prst="rect">
            <a:avLst/>
          </a:prstGeom>
        </p:spPr>
        <p:txBody>
          <a:bodyPr anchor="t" rtlCol="false" tIns="0" lIns="0" bIns="0" rIns="0">
            <a:spAutoFit/>
          </a:bodyPr>
          <a:lstStyle/>
          <a:p>
            <a:pPr algn="l">
              <a:lnSpc>
                <a:spcPts val="10341"/>
              </a:lnSpc>
            </a:pPr>
            <a:r>
              <a:rPr lang="en-US" sz="11120">
                <a:solidFill>
                  <a:srgbClr val="FF914D"/>
                </a:solidFill>
                <a:latin typeface="Codec Pro Bold"/>
                <a:ea typeface="Codec Pro Bold"/>
                <a:cs typeface="Codec Pro Bold"/>
                <a:sym typeface="Codec Pro Bold"/>
              </a:rPr>
              <a:t>MEET OUR TEAM</a:t>
            </a:r>
          </a:p>
        </p:txBody>
      </p:sp>
      <p:sp>
        <p:nvSpPr>
          <p:cNvPr name="TextBox 6" id="6"/>
          <p:cNvSpPr txBox="true"/>
          <p:nvPr/>
        </p:nvSpPr>
        <p:spPr>
          <a:xfrm rot="0">
            <a:off x="786229" y="2354634"/>
            <a:ext cx="10517446" cy="5993230"/>
          </a:xfrm>
          <a:prstGeom prst="rect">
            <a:avLst/>
          </a:prstGeom>
        </p:spPr>
        <p:txBody>
          <a:bodyPr anchor="t" rtlCol="false" tIns="0" lIns="0" bIns="0" rIns="0">
            <a:spAutoFit/>
          </a:bodyPr>
          <a:lstStyle/>
          <a:p>
            <a:pPr algn="just">
              <a:lnSpc>
                <a:spcPts val="6746"/>
              </a:lnSpc>
            </a:pPr>
            <a:r>
              <a:rPr lang="en-US" sz="4818">
                <a:solidFill>
                  <a:srgbClr val="FFFFFF"/>
                </a:solidFill>
                <a:latin typeface="Poppins Bold"/>
                <a:ea typeface="Poppins Bold"/>
                <a:cs typeface="Poppins Bold"/>
                <a:sym typeface="Poppins Bold"/>
              </a:rPr>
              <a:t>ZARNAB ZAFAR (TEAM LEAD)</a:t>
            </a:r>
          </a:p>
          <a:p>
            <a:pPr algn="just">
              <a:lnSpc>
                <a:spcPts val="6746"/>
              </a:lnSpc>
            </a:pPr>
            <a:r>
              <a:rPr lang="en-US" sz="4818">
                <a:solidFill>
                  <a:srgbClr val="FFFFFF"/>
                </a:solidFill>
                <a:latin typeface="Poppins Bold"/>
                <a:ea typeface="Poppins Bold"/>
                <a:cs typeface="Poppins Bold"/>
                <a:sym typeface="Poppins Bold"/>
              </a:rPr>
              <a:t>WAJAHAT HUSSAIN</a:t>
            </a:r>
          </a:p>
          <a:p>
            <a:pPr algn="just">
              <a:lnSpc>
                <a:spcPts val="6746"/>
              </a:lnSpc>
            </a:pPr>
            <a:r>
              <a:rPr lang="en-US" sz="4818">
                <a:solidFill>
                  <a:srgbClr val="FFFFFF"/>
                </a:solidFill>
                <a:latin typeface="Poppins Bold"/>
                <a:ea typeface="Poppins Bold"/>
                <a:cs typeface="Poppins Bold"/>
                <a:sym typeface="Poppins Bold"/>
              </a:rPr>
              <a:t>M. MUSTAFA SHAH </a:t>
            </a:r>
          </a:p>
          <a:p>
            <a:pPr algn="just">
              <a:lnSpc>
                <a:spcPts val="6746"/>
              </a:lnSpc>
            </a:pPr>
            <a:r>
              <a:rPr lang="en-US" sz="4818">
                <a:solidFill>
                  <a:srgbClr val="FFFFFF"/>
                </a:solidFill>
                <a:latin typeface="Poppins Bold"/>
                <a:ea typeface="Poppins Bold"/>
                <a:cs typeface="Poppins Bold"/>
                <a:sym typeface="Poppins Bold"/>
              </a:rPr>
              <a:t>AYESHA MAJEED</a:t>
            </a:r>
          </a:p>
          <a:p>
            <a:pPr algn="just">
              <a:lnSpc>
                <a:spcPts val="6746"/>
              </a:lnSpc>
            </a:pPr>
            <a:r>
              <a:rPr lang="en-US" sz="4818">
                <a:solidFill>
                  <a:srgbClr val="FFFFFF"/>
                </a:solidFill>
                <a:latin typeface="Poppins Bold"/>
                <a:ea typeface="Poppins Bold"/>
                <a:cs typeface="Poppins Bold"/>
                <a:sym typeface="Poppins Bold"/>
              </a:rPr>
              <a:t>AISHA KAMRAN</a:t>
            </a:r>
          </a:p>
          <a:p>
            <a:pPr algn="just">
              <a:lnSpc>
                <a:spcPts val="6746"/>
              </a:lnSpc>
            </a:pPr>
            <a:r>
              <a:rPr lang="en-US" sz="4818">
                <a:solidFill>
                  <a:srgbClr val="FFFFFF"/>
                </a:solidFill>
                <a:latin typeface="Poppins Bold"/>
                <a:ea typeface="Poppins Bold"/>
                <a:cs typeface="Poppins Bold"/>
                <a:sym typeface="Poppins Bold"/>
              </a:rPr>
              <a:t>SYEDA FATIMA </a:t>
            </a:r>
          </a:p>
          <a:p>
            <a:pPr algn="just">
              <a:lnSpc>
                <a:spcPts val="6746"/>
              </a:lnSpc>
              <a:spcBef>
                <a:spcPct val="0"/>
              </a:spcBef>
            </a:pPr>
            <a:r>
              <a:rPr lang="en-US" sz="4818">
                <a:solidFill>
                  <a:srgbClr val="FFFFFF"/>
                </a:solidFill>
                <a:latin typeface="Poppins Bold"/>
                <a:ea typeface="Poppins Bold"/>
                <a:cs typeface="Poppins Bold"/>
                <a:sym typeface="Poppins Bold"/>
              </a:rPr>
              <a:t>MOEED AHMAD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TextBox 5" id="5"/>
          <p:cNvSpPr txBox="true"/>
          <p:nvPr/>
        </p:nvSpPr>
        <p:spPr>
          <a:xfrm rot="0">
            <a:off x="7484714" y="2484332"/>
            <a:ext cx="10803286" cy="1568499"/>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INTRODUCTION</a:t>
            </a:r>
          </a:p>
        </p:txBody>
      </p:sp>
      <p:sp>
        <p:nvSpPr>
          <p:cNvPr name="TextBox 6" id="6"/>
          <p:cNvSpPr txBox="true"/>
          <p:nvPr/>
        </p:nvSpPr>
        <p:spPr>
          <a:xfrm rot="0">
            <a:off x="7842841" y="3967106"/>
            <a:ext cx="10254147" cy="4886958"/>
          </a:xfrm>
          <a:prstGeom prst="rect">
            <a:avLst/>
          </a:prstGeom>
        </p:spPr>
        <p:txBody>
          <a:bodyPr anchor="t" rtlCol="false" tIns="0" lIns="0" bIns="0" rIns="0">
            <a:spAutoFit/>
          </a:bodyPr>
          <a:lstStyle/>
          <a:p>
            <a:pPr algn="just">
              <a:lnSpc>
                <a:spcPts val="4282"/>
              </a:lnSpc>
              <a:spcBef>
                <a:spcPct val="0"/>
              </a:spcBef>
            </a:pPr>
            <a:r>
              <a:rPr lang="en-US" sz="3059">
                <a:solidFill>
                  <a:srgbClr val="FFFFFF"/>
                </a:solidFill>
                <a:latin typeface="Poppins"/>
                <a:ea typeface="Poppins"/>
                <a:cs typeface="Poppins"/>
                <a:sym typeface="Poppins"/>
              </a:rPr>
              <a:t>In contemporary political analysis, predictive modeling plays a crucial role in understanding and forecasting election outcomes. This report delves into the application of machine learning techniques to predict political party affiliations based on socio-economic and demographic data from the 2020 U.S. elections. The analysis encompasses data preprocessing, feature selection, model training, evaluation, and prediction using various classifiers.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16373" y="3868570"/>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5" id="5"/>
          <p:cNvGrpSpPr/>
          <p:nvPr/>
        </p:nvGrpSpPr>
        <p:grpSpPr>
          <a:xfrm rot="0">
            <a:off x="7542434" y="3831439"/>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13123476" y="3741846"/>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2416373" y="3567133"/>
            <a:ext cx="843381" cy="8433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816702" y="1784299"/>
            <a:ext cx="10654596"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Methodology</a:t>
            </a:r>
          </a:p>
        </p:txBody>
      </p:sp>
      <p:sp>
        <p:nvSpPr>
          <p:cNvPr name="TextBox 13" id="13"/>
          <p:cNvSpPr txBox="true"/>
          <p:nvPr/>
        </p:nvSpPr>
        <p:spPr>
          <a:xfrm rot="0">
            <a:off x="2686988" y="6857689"/>
            <a:ext cx="2756597" cy="492921"/>
          </a:xfrm>
          <a:prstGeom prst="rect">
            <a:avLst/>
          </a:prstGeom>
        </p:spPr>
        <p:txBody>
          <a:bodyPr anchor="t" rtlCol="false" tIns="0" lIns="0" bIns="0" rIns="0">
            <a:spAutoFit/>
          </a:bodyPr>
          <a:lstStyle/>
          <a:p>
            <a:pPr algn="ctr">
              <a:lnSpc>
                <a:spcPts val="3806"/>
              </a:lnSpc>
              <a:spcBef>
                <a:spcPct val="0"/>
              </a:spcBef>
            </a:pPr>
            <a:r>
              <a:rPr lang="en-US" sz="2718">
                <a:solidFill>
                  <a:srgbClr val="FA85E2"/>
                </a:solidFill>
                <a:latin typeface="Poppins"/>
                <a:ea typeface="Poppins"/>
                <a:cs typeface="Poppins"/>
                <a:sym typeface="Poppins"/>
              </a:rPr>
              <a:t>Data Collection</a:t>
            </a:r>
          </a:p>
        </p:txBody>
      </p:sp>
      <p:grpSp>
        <p:nvGrpSpPr>
          <p:cNvPr name="Group 14" id="14"/>
          <p:cNvGrpSpPr/>
          <p:nvPr/>
        </p:nvGrpSpPr>
        <p:grpSpPr>
          <a:xfrm rot="0">
            <a:off x="7900647" y="3446880"/>
            <a:ext cx="843381" cy="84338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479352" y="3320156"/>
            <a:ext cx="843381" cy="84338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813049" y="6857689"/>
            <a:ext cx="2756597" cy="492921"/>
          </a:xfrm>
          <a:prstGeom prst="rect">
            <a:avLst/>
          </a:prstGeom>
        </p:spPr>
        <p:txBody>
          <a:bodyPr anchor="t" rtlCol="false" tIns="0" lIns="0" bIns="0" rIns="0">
            <a:spAutoFit/>
          </a:bodyPr>
          <a:lstStyle/>
          <a:p>
            <a:pPr algn="ctr">
              <a:lnSpc>
                <a:spcPts val="3806"/>
              </a:lnSpc>
              <a:spcBef>
                <a:spcPct val="0"/>
              </a:spcBef>
            </a:pPr>
            <a:r>
              <a:rPr lang="en-US" sz="2718">
                <a:solidFill>
                  <a:srgbClr val="FA85E2"/>
                </a:solidFill>
                <a:latin typeface="Poppins"/>
                <a:ea typeface="Poppins"/>
                <a:cs typeface="Poppins"/>
                <a:sym typeface="Poppins"/>
              </a:rPr>
              <a:t>Preprocessing</a:t>
            </a:r>
          </a:p>
        </p:txBody>
      </p:sp>
      <p:sp>
        <p:nvSpPr>
          <p:cNvPr name="TextBox 21" id="21"/>
          <p:cNvSpPr txBox="true"/>
          <p:nvPr/>
        </p:nvSpPr>
        <p:spPr>
          <a:xfrm rot="0">
            <a:off x="13123476" y="6962464"/>
            <a:ext cx="3071287" cy="385999"/>
          </a:xfrm>
          <a:prstGeom prst="rect">
            <a:avLst/>
          </a:prstGeom>
        </p:spPr>
        <p:txBody>
          <a:bodyPr anchor="t" rtlCol="false" tIns="0" lIns="0" bIns="0" rIns="0">
            <a:spAutoFit/>
          </a:bodyPr>
          <a:lstStyle/>
          <a:p>
            <a:pPr algn="ctr">
              <a:lnSpc>
                <a:spcPts val="2773"/>
              </a:lnSpc>
            </a:pPr>
            <a:r>
              <a:rPr lang="en-US" sz="2718">
                <a:solidFill>
                  <a:srgbClr val="FA85E2"/>
                </a:solidFill>
                <a:latin typeface="Poppins"/>
                <a:ea typeface="Poppins"/>
                <a:cs typeface="Poppins"/>
                <a:sym typeface="Poppins"/>
              </a:rPr>
              <a:t>Model Selection </a:t>
            </a:r>
          </a:p>
        </p:txBody>
      </p:sp>
      <p:sp>
        <p:nvSpPr>
          <p:cNvPr name="TextBox 22" id="22"/>
          <p:cNvSpPr txBox="true"/>
          <p:nvPr/>
        </p:nvSpPr>
        <p:spPr>
          <a:xfrm rot="0">
            <a:off x="2299289" y="7378099"/>
            <a:ext cx="3531995" cy="817166"/>
          </a:xfrm>
          <a:prstGeom prst="rect">
            <a:avLst/>
          </a:prstGeom>
        </p:spPr>
        <p:txBody>
          <a:bodyPr anchor="t" rtlCol="false" tIns="0" lIns="0" bIns="0" rIns="0">
            <a:spAutoFit/>
          </a:bodyPr>
          <a:lstStyle/>
          <a:p>
            <a:pPr algn="ctr">
              <a:lnSpc>
                <a:spcPts val="3259"/>
              </a:lnSpc>
              <a:spcBef>
                <a:spcPct val="0"/>
              </a:spcBef>
            </a:pPr>
            <a:r>
              <a:rPr lang="en-US" sz="2328">
                <a:solidFill>
                  <a:srgbClr val="FFFFFF"/>
                </a:solidFill>
                <a:latin typeface="Poppins"/>
                <a:ea typeface="Poppins"/>
                <a:cs typeface="Poppins"/>
                <a:sym typeface="Poppins"/>
              </a:rPr>
              <a:t>Gather relevant data from diverse sources.</a:t>
            </a:r>
          </a:p>
        </p:txBody>
      </p:sp>
      <p:sp>
        <p:nvSpPr>
          <p:cNvPr name="TextBox 23" id="23"/>
          <p:cNvSpPr txBox="true"/>
          <p:nvPr/>
        </p:nvSpPr>
        <p:spPr>
          <a:xfrm rot="0">
            <a:off x="7795202" y="7378099"/>
            <a:ext cx="2792291" cy="1226741"/>
          </a:xfrm>
          <a:prstGeom prst="rect">
            <a:avLst/>
          </a:prstGeom>
        </p:spPr>
        <p:txBody>
          <a:bodyPr anchor="t" rtlCol="false" tIns="0" lIns="0" bIns="0" rIns="0">
            <a:spAutoFit/>
          </a:bodyPr>
          <a:lstStyle/>
          <a:p>
            <a:pPr algn="ctr">
              <a:lnSpc>
                <a:spcPts val="3259"/>
              </a:lnSpc>
              <a:spcBef>
                <a:spcPct val="0"/>
              </a:spcBef>
            </a:pPr>
            <a:r>
              <a:rPr lang="en-US" sz="2328">
                <a:solidFill>
                  <a:srgbClr val="FFFFFF"/>
                </a:solidFill>
                <a:latin typeface="Poppins"/>
                <a:ea typeface="Poppins"/>
                <a:cs typeface="Poppins"/>
                <a:sym typeface="Poppins"/>
              </a:rPr>
              <a:t>Clean, normalize, and engineer data.</a:t>
            </a:r>
          </a:p>
        </p:txBody>
      </p:sp>
      <p:sp>
        <p:nvSpPr>
          <p:cNvPr name="TextBox 24" id="24"/>
          <p:cNvSpPr txBox="true"/>
          <p:nvPr/>
        </p:nvSpPr>
        <p:spPr>
          <a:xfrm rot="0">
            <a:off x="12646493" y="7378099"/>
            <a:ext cx="4025253" cy="1636316"/>
          </a:xfrm>
          <a:prstGeom prst="rect">
            <a:avLst/>
          </a:prstGeom>
        </p:spPr>
        <p:txBody>
          <a:bodyPr anchor="t" rtlCol="false" tIns="0" lIns="0" bIns="0" rIns="0">
            <a:spAutoFit/>
          </a:bodyPr>
          <a:lstStyle/>
          <a:p>
            <a:pPr algn="ctr">
              <a:lnSpc>
                <a:spcPts val="3259"/>
              </a:lnSpc>
              <a:spcBef>
                <a:spcPct val="0"/>
              </a:spcBef>
            </a:pPr>
            <a:r>
              <a:rPr lang="en-US" sz="2328">
                <a:solidFill>
                  <a:srgbClr val="FFFFFF"/>
                </a:solidFill>
                <a:latin typeface="Poppins"/>
                <a:ea typeface="Poppins"/>
                <a:cs typeface="Poppins"/>
                <a:sym typeface="Poppins"/>
              </a:rPr>
              <a:t>Choose and train ML/DL algorithms for peak performance.</a:t>
            </a:r>
          </a:p>
          <a:p>
            <a:pPr algn="ctr">
              <a:lnSpc>
                <a:spcPts val="32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84299"/>
            <a:ext cx="13235691"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Data Collection </a:t>
            </a:r>
          </a:p>
        </p:txBody>
      </p:sp>
      <p:sp>
        <p:nvSpPr>
          <p:cNvPr name="TextBox 5" id="5"/>
          <p:cNvSpPr txBox="true"/>
          <p:nvPr/>
        </p:nvSpPr>
        <p:spPr>
          <a:xfrm rot="0">
            <a:off x="2251717" y="3547026"/>
            <a:ext cx="13756104" cy="3110470"/>
          </a:xfrm>
          <a:prstGeom prst="rect">
            <a:avLst/>
          </a:prstGeom>
        </p:spPr>
        <p:txBody>
          <a:bodyPr anchor="t" rtlCol="false" tIns="0" lIns="0" bIns="0" rIns="0">
            <a:spAutoFit/>
          </a:bodyPr>
          <a:lstStyle/>
          <a:p>
            <a:pPr algn="ctr">
              <a:lnSpc>
                <a:spcPts val="4092"/>
              </a:lnSpc>
              <a:spcBef>
                <a:spcPct val="0"/>
              </a:spcBef>
            </a:pPr>
            <a:r>
              <a:rPr lang="en-US" sz="2923">
                <a:solidFill>
                  <a:srgbClr val="FFFFFF"/>
                </a:solidFill>
                <a:latin typeface="Poppins"/>
                <a:ea typeface="Poppins"/>
                <a:cs typeface="Poppins"/>
                <a:sym typeface="Poppins"/>
              </a:rPr>
              <a:t>The dataset used in this analysis comprises socio-economic and demographic indicators from all 51 states in the U.S. These indicators include unemployment rates, gender ratios, poverty levels, polling data for Democrats and Republicans, and the number of candidates running in each state. The dataset is sourced from a cleaned Excel file, ensuring that the data is structured and ready for analysis without missing values.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44049" y="705325"/>
            <a:ext cx="15156345" cy="1696988"/>
          </a:xfrm>
          <a:prstGeom prst="rect">
            <a:avLst/>
          </a:prstGeom>
        </p:spPr>
        <p:txBody>
          <a:bodyPr anchor="t" rtlCol="false" tIns="0" lIns="0" bIns="0" rIns="0">
            <a:spAutoFit/>
          </a:bodyPr>
          <a:lstStyle/>
          <a:p>
            <a:pPr algn="l">
              <a:lnSpc>
                <a:spcPts val="11185"/>
              </a:lnSpc>
            </a:pPr>
            <a:r>
              <a:rPr lang="en-US" sz="12027">
                <a:solidFill>
                  <a:srgbClr val="FFFFFF"/>
                </a:solidFill>
                <a:latin typeface="Codec Pro Bold"/>
                <a:ea typeface="Codec Pro Bold"/>
                <a:cs typeface="Codec Pro Bold"/>
                <a:sym typeface="Codec Pro Bold"/>
              </a:rPr>
              <a:t>Data Preprocessing </a:t>
            </a:r>
          </a:p>
        </p:txBody>
      </p:sp>
      <p:sp>
        <p:nvSpPr>
          <p:cNvPr name="TextBox 7" id="7"/>
          <p:cNvSpPr txBox="true"/>
          <p:nvPr/>
        </p:nvSpPr>
        <p:spPr>
          <a:xfrm rot="0">
            <a:off x="590722" y="2307064"/>
            <a:ext cx="9588704" cy="4988086"/>
          </a:xfrm>
          <a:prstGeom prst="rect">
            <a:avLst/>
          </a:prstGeom>
        </p:spPr>
        <p:txBody>
          <a:bodyPr anchor="t" rtlCol="false" tIns="0" lIns="0" bIns="0" rIns="0">
            <a:spAutoFit/>
          </a:bodyPr>
          <a:lstStyle/>
          <a:p>
            <a:pPr algn="just">
              <a:lnSpc>
                <a:spcPts val="4366"/>
              </a:lnSpc>
              <a:spcBef>
                <a:spcPct val="0"/>
              </a:spcBef>
            </a:pPr>
            <a:r>
              <a:rPr lang="en-US" sz="3118">
                <a:solidFill>
                  <a:srgbClr val="FFFFFF"/>
                </a:solidFill>
                <a:latin typeface="Poppins"/>
                <a:ea typeface="Poppins"/>
                <a:cs typeface="Poppins"/>
                <a:sym typeface="Poppins"/>
              </a:rPr>
              <a:t>The initial step in the analysis involved loading the dataset into a pandas DataFrame and inspecting its structure. Columns such as state names and party affiliations were encoded using Label Encoding to facilitate numerical analysis. This preprocessing step ensures that categorical data, like state names and party affiliations, are transformed into a format suitable for machine learning models.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414879" y="3077401"/>
            <a:ext cx="7365847" cy="6568424"/>
          </a:xfrm>
          <a:prstGeom prst="rect">
            <a:avLst/>
          </a:prstGeom>
        </p:spPr>
      </p:pic>
      <p:sp>
        <p:nvSpPr>
          <p:cNvPr name="TextBox 5" id="5"/>
          <p:cNvSpPr txBox="true"/>
          <p:nvPr/>
        </p:nvSpPr>
        <p:spPr>
          <a:xfrm rot="0">
            <a:off x="381773" y="123825"/>
            <a:ext cx="17906227" cy="2879505"/>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Feature Engineering and Selection </a:t>
            </a:r>
          </a:p>
        </p:txBody>
      </p:sp>
      <p:sp>
        <p:nvSpPr>
          <p:cNvPr name="TextBox 6" id="6"/>
          <p:cNvSpPr txBox="true"/>
          <p:nvPr/>
        </p:nvSpPr>
        <p:spPr>
          <a:xfrm rot="0">
            <a:off x="6909565" y="2770572"/>
            <a:ext cx="10923347" cy="5493800"/>
          </a:xfrm>
          <a:prstGeom prst="rect">
            <a:avLst/>
          </a:prstGeom>
        </p:spPr>
        <p:txBody>
          <a:bodyPr anchor="t" rtlCol="false" tIns="0" lIns="0" bIns="0" rIns="0">
            <a:spAutoFit/>
          </a:bodyPr>
          <a:lstStyle/>
          <a:p>
            <a:pPr algn="just">
              <a:lnSpc>
                <a:spcPts val="4842"/>
              </a:lnSpc>
              <a:spcBef>
                <a:spcPct val="0"/>
              </a:spcBef>
            </a:pPr>
            <a:r>
              <a:rPr lang="en-US" sz="3458">
                <a:solidFill>
                  <a:srgbClr val="FFFFFF"/>
                </a:solidFill>
                <a:latin typeface="Poppins"/>
                <a:ea typeface="Poppins"/>
                <a:cs typeface="Poppins"/>
                <a:sym typeface="Poppins"/>
              </a:rPr>
              <a:t>Features were chosen based on their potential influence on political outcomes, including socio-economic indicators like unemployment rates and poverty levels, demographic factors such as gender ratios, and political sentiment gauged through polling percentages for Democrats and Republicans. Feature selection aimed to capture the most influential variables that could predict party affiliation accurately.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3"/>
            <a:stretch>
              <a:fillRect l="0" t="0" r="0" b="0"/>
            </a:stretch>
          </a:blipFill>
        </p:spPr>
      </p:sp>
      <p:sp>
        <p:nvSpPr>
          <p:cNvPr name="TextBox 4" id="4"/>
          <p:cNvSpPr txBox="true"/>
          <p:nvPr/>
        </p:nvSpPr>
        <p:spPr>
          <a:xfrm rot="0">
            <a:off x="4646753" y="187473"/>
            <a:ext cx="13063593" cy="2867341"/>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ea typeface="Codec Pro Bold"/>
                <a:cs typeface="Codec Pro Bold"/>
                <a:sym typeface="Codec Pro Bold"/>
              </a:rPr>
              <a:t>Model Training and Evaluation </a:t>
            </a:r>
          </a:p>
        </p:txBody>
      </p:sp>
      <p:sp>
        <p:nvSpPr>
          <p:cNvPr name="TextBox 5" id="5"/>
          <p:cNvSpPr txBox="true"/>
          <p:nvPr/>
        </p:nvSpPr>
        <p:spPr>
          <a:xfrm rot="0">
            <a:off x="4934873" y="3734082"/>
            <a:ext cx="12487352" cy="4148182"/>
          </a:xfrm>
          <a:prstGeom prst="rect">
            <a:avLst/>
          </a:prstGeom>
        </p:spPr>
        <p:txBody>
          <a:bodyPr anchor="t" rtlCol="false" tIns="0" lIns="0" bIns="0" rIns="0">
            <a:spAutoFit/>
          </a:bodyPr>
          <a:lstStyle/>
          <a:p>
            <a:pPr algn="just">
              <a:lnSpc>
                <a:spcPts val="4639"/>
              </a:lnSpc>
            </a:pPr>
            <a:r>
              <a:rPr lang="en-US" sz="3313">
                <a:solidFill>
                  <a:srgbClr val="FFFFFF"/>
                </a:solidFill>
                <a:latin typeface="Poppins"/>
                <a:ea typeface="Poppins"/>
                <a:cs typeface="Poppins"/>
                <a:sym typeface="Poppins"/>
              </a:rPr>
              <a:t>Several machine learning classifiers were trained and evaluated using the processed dataset:</a:t>
            </a:r>
          </a:p>
          <a:p>
            <a:pPr algn="just">
              <a:lnSpc>
                <a:spcPts val="4639"/>
              </a:lnSpc>
            </a:pPr>
            <a:r>
              <a:rPr lang="en-US" sz="3313">
                <a:solidFill>
                  <a:srgbClr val="FFFFFF"/>
                </a:solidFill>
                <a:latin typeface="Poppins"/>
                <a:ea typeface="Poppins"/>
                <a:cs typeface="Poppins"/>
                <a:sym typeface="Poppins"/>
              </a:rPr>
              <a:t>1. Decision Tree Classifier: </a:t>
            </a:r>
          </a:p>
          <a:p>
            <a:pPr algn="just">
              <a:lnSpc>
                <a:spcPts val="4639"/>
              </a:lnSpc>
            </a:pPr>
            <a:r>
              <a:rPr lang="en-US" sz="3313">
                <a:solidFill>
                  <a:srgbClr val="FFFFFF"/>
                </a:solidFill>
                <a:latin typeface="Poppins"/>
                <a:ea typeface="Poppins"/>
                <a:cs typeface="Poppins"/>
                <a:sym typeface="Poppins"/>
              </a:rPr>
              <a:t>2. Random Forest Classifier: </a:t>
            </a:r>
          </a:p>
          <a:p>
            <a:pPr algn="just">
              <a:lnSpc>
                <a:spcPts val="4639"/>
              </a:lnSpc>
            </a:pPr>
            <a:r>
              <a:rPr lang="en-US" sz="3313">
                <a:solidFill>
                  <a:srgbClr val="FFFFFF"/>
                </a:solidFill>
                <a:latin typeface="Poppins"/>
                <a:ea typeface="Poppins"/>
                <a:cs typeface="Poppins"/>
                <a:sym typeface="Poppins"/>
              </a:rPr>
              <a:t>3. XGBoost Classifier:</a:t>
            </a:r>
          </a:p>
          <a:p>
            <a:pPr algn="just">
              <a:lnSpc>
                <a:spcPts val="4831"/>
              </a:lnSpc>
            </a:pPr>
            <a:r>
              <a:rPr lang="en-US" sz="3450">
                <a:solidFill>
                  <a:srgbClr val="FFFFFF"/>
                </a:solidFill>
                <a:latin typeface="Poppins"/>
                <a:ea typeface="Poppins"/>
                <a:cs typeface="Poppins"/>
                <a:sym typeface="Poppins"/>
              </a:rPr>
              <a:t>4. Voting Classifier (Ensemble):</a:t>
            </a:r>
          </a:p>
          <a:p>
            <a:pPr algn="just">
              <a:lnSpc>
                <a:spcPts val="46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17251" t="0" r="-17251" b="0"/>
            </a:stretch>
          </a:blipFill>
        </p:spPr>
      </p:sp>
      <p:sp>
        <p:nvSpPr>
          <p:cNvPr name="Freeform 4" id="4"/>
          <p:cNvSpPr/>
          <p:nvPr/>
        </p:nvSpPr>
        <p:spPr>
          <a:xfrm flipH="false" flipV="false" rot="0">
            <a:off x="2446602" y="1871820"/>
            <a:ext cx="12947032" cy="8103025"/>
          </a:xfrm>
          <a:custGeom>
            <a:avLst/>
            <a:gdLst/>
            <a:ahLst/>
            <a:cxnLst/>
            <a:rect r="r" b="b" t="t" l="l"/>
            <a:pathLst>
              <a:path h="8103025" w="12947032">
                <a:moveTo>
                  <a:pt x="0" y="0"/>
                </a:moveTo>
                <a:lnTo>
                  <a:pt x="12947032" y="0"/>
                </a:lnTo>
                <a:lnTo>
                  <a:pt x="12947032" y="8103026"/>
                </a:lnTo>
                <a:lnTo>
                  <a:pt x="0" y="8103026"/>
                </a:lnTo>
                <a:lnTo>
                  <a:pt x="0" y="0"/>
                </a:lnTo>
                <a:close/>
              </a:path>
            </a:pathLst>
          </a:custGeom>
          <a:blipFill>
            <a:blip r:embed="rId3"/>
            <a:stretch>
              <a:fillRect l="0" t="0" r="0" b="0"/>
            </a:stretch>
          </a:blipFill>
        </p:spPr>
      </p:sp>
      <p:sp>
        <p:nvSpPr>
          <p:cNvPr name="TextBox 5" id="5"/>
          <p:cNvSpPr txBox="true"/>
          <p:nvPr/>
        </p:nvSpPr>
        <p:spPr>
          <a:xfrm rot="0">
            <a:off x="-2100942" y="309405"/>
            <a:ext cx="10654596" cy="156241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ea typeface="Codec Pro Bold"/>
                <a:cs typeface="Codec Pro Bold"/>
                <a:sym typeface="Codec Pro Bol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DAGJ4mlAMVI</dc:identifier>
  <dcterms:modified xsi:type="dcterms:W3CDTF">2011-08-01T06:04:30Z</dcterms:modified>
  <cp:revision>1</cp:revision>
  <dc:title>Purple Futuristic Modern Artificial Intelligence Project Presentation</dc:title>
</cp:coreProperties>
</file>